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9" r:id="rId6"/>
    <p:sldId id="271" r:id="rId7"/>
    <p:sldId id="272" r:id="rId8"/>
    <p:sldId id="261" r:id="rId9"/>
    <p:sldId id="262" r:id="rId10"/>
    <p:sldId id="270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2185C5"/>
    <a:srgbClr val="7ECEFD"/>
    <a:srgbClr val="F202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53" y="6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60300" y="3683633"/>
            <a:ext cx="8982000" cy="15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917661" y="3377551"/>
            <a:ext cx="9624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/>
          <p:nvPr/>
        </p:nvSpPr>
        <p:spPr>
          <a:xfrm>
            <a:off x="8879815" y="3377551"/>
            <a:ext cx="9624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>
            <a:off x="-1" y="3377551"/>
            <a:ext cx="9624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>
            <a:off x="961900" y="3377551"/>
            <a:ext cx="69556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9699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2280567" y="2882400"/>
            <a:ext cx="76316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algn="ctr" rtl="0">
              <a:spcBef>
                <a:spcPts val="800"/>
              </a:spcBef>
              <a:spcAft>
                <a:spcPts val="0"/>
              </a:spcAft>
              <a:buSzPts val="2400"/>
              <a:buChar char="▷"/>
              <a:defRPr i="1"/>
            </a:lvl1pPr>
            <a:lvl2pPr marL="1219170" lvl="1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2pPr>
            <a:lvl3pPr marL="1828754" lvl="2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2438339" lvl="3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3047924" lvl="4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3657509" lvl="5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4267093" lvl="6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4876678" lvl="7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5486263" lvl="8" indent="-507987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Google Shape;25;p4"/>
          <p:cNvSpPr txBox="1"/>
          <p:nvPr/>
        </p:nvSpPr>
        <p:spPr>
          <a:xfrm>
            <a:off x="4791200" y="1575225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 b="1">
                <a:solidFill>
                  <a:schemeClr val="accent6"/>
                </a:solidFill>
              </a:rPr>
              <a:t>“</a:t>
            </a:r>
            <a:endParaRPr sz="12800" b="1">
              <a:solidFill>
                <a:schemeClr val="accent6"/>
              </a:solidFill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7631044" y="2132900"/>
            <a:ext cx="22804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Google Shape;27;p4"/>
          <p:cNvSpPr/>
          <p:nvPr/>
        </p:nvSpPr>
        <p:spPr>
          <a:xfrm>
            <a:off x="9912236" y="2132900"/>
            <a:ext cx="22804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4"/>
          <p:cNvSpPr/>
          <p:nvPr/>
        </p:nvSpPr>
        <p:spPr>
          <a:xfrm>
            <a:off x="0" y="2132900"/>
            <a:ext cx="22804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4"/>
          <p:cNvSpPr/>
          <p:nvPr/>
        </p:nvSpPr>
        <p:spPr>
          <a:xfrm>
            <a:off x="2280567" y="2132900"/>
            <a:ext cx="22804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-167" y="6440375"/>
            <a:ext cx="121920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7341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1191600" y="1831451"/>
            <a:ext cx="8616800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marL="2438339" lvl="3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marL="3047924" lvl="4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marL="3657509" lvl="5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marL="4267093" lvl="6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marL="4876678" lvl="7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marL="5486263" lvl="8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4" name="Google Shape;34;p5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5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5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5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4205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" name="Google Shape;41;p6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6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6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1191500" y="1600200"/>
            <a:ext cx="4182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▷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5625941" y="1600200"/>
            <a:ext cx="4182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▷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705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7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7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7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1191600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2"/>
          </p:nvPr>
        </p:nvSpPr>
        <p:spPr>
          <a:xfrm>
            <a:off x="4515205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3"/>
          </p:nvPr>
        </p:nvSpPr>
        <p:spPr>
          <a:xfrm>
            <a:off x="7838809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57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8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" name="Google Shape;61;p8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8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825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9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9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9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1"/>
          </p:nvPr>
        </p:nvSpPr>
        <p:spPr>
          <a:xfrm>
            <a:off x="1191600" y="6199951"/>
            <a:ext cx="8616800" cy="4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1" name="Google Shape;71;p9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11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10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" name="Google Shape;75;p10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10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526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 color background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11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11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11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5933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91600" y="1831451"/>
            <a:ext cx="8616800" cy="47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97808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495" y="1488594"/>
            <a:ext cx="8982000" cy="1546400"/>
          </a:xfrm>
        </p:spPr>
        <p:txBody>
          <a:bodyPr/>
          <a:lstStyle/>
          <a:p>
            <a:r>
              <a:rPr lang="en-IN" sz="6000" dirty="0" smtClean="0"/>
              <a:t>DYSIDER </a:t>
            </a:r>
            <a:r>
              <a:rPr lang="en-IN" sz="2800" dirty="0" smtClean="0"/>
              <a:t>(Dyslexia Aider)</a:t>
            </a:r>
            <a:endParaRPr lang="en-IN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65495" y="4232261"/>
            <a:ext cx="8882511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342900" indent="-342900">
              <a:lnSpc>
                <a:spcPct val="150000"/>
              </a:lnSpc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>
                <a:solidFill>
                  <a:srgbClr val="000000"/>
                </a:solidFill>
              </a:rPr>
              <a:t>K. Subhadharshini – 2018115113</a:t>
            </a:r>
          </a:p>
          <a:p>
            <a:pPr marL="342900" indent="-342900">
              <a:lnSpc>
                <a:spcPct val="150000"/>
              </a:lnSpc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>
                <a:solidFill>
                  <a:srgbClr val="000000"/>
                </a:solidFill>
              </a:rPr>
              <a:t>V. Vishalini - 2018115132</a:t>
            </a:r>
          </a:p>
          <a:p>
            <a:pPr marL="342900" indent="-342900">
              <a:buSzPct val="90000"/>
              <a:buFontTx/>
              <a:buChar char="►"/>
            </a:pPr>
            <a:endParaRPr lang="en-IN" sz="2400" kern="0" dirty="0">
              <a:solidFill>
                <a:srgbClr val="7ECE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56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What is the role of each member?</a:t>
            </a: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b="1" kern="0" dirty="0" smtClean="0">
                <a:solidFill>
                  <a:srgbClr val="000000"/>
                </a:solidFill>
              </a:rPr>
              <a:t>K. Subhadharshini 2018115113</a:t>
            </a:r>
          </a:p>
          <a:p>
            <a:pPr marL="914400" lvl="1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 smtClean="0">
                <a:solidFill>
                  <a:srgbClr val="000000"/>
                </a:solidFill>
              </a:rPr>
              <a:t>Word Formation Module</a:t>
            </a:r>
          </a:p>
          <a:p>
            <a:pPr marL="914400" lvl="1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 smtClean="0">
                <a:solidFill>
                  <a:srgbClr val="000000"/>
                </a:solidFill>
              </a:rPr>
              <a:t>Speech Module</a:t>
            </a:r>
          </a:p>
          <a:p>
            <a:pPr marL="914400" lvl="1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 smtClean="0">
                <a:solidFill>
                  <a:srgbClr val="000000"/>
                </a:solidFill>
              </a:rPr>
              <a:t>Vowel Module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b="1" kern="0" dirty="0" smtClean="0">
                <a:solidFill>
                  <a:srgbClr val="000000"/>
                </a:solidFill>
              </a:rPr>
              <a:t>V. Vishalini 2018115132</a:t>
            </a:r>
          </a:p>
          <a:p>
            <a:pPr marL="914400" lvl="1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 smtClean="0">
                <a:solidFill>
                  <a:srgbClr val="000000"/>
                </a:solidFill>
              </a:rPr>
              <a:t>Phonic Module</a:t>
            </a:r>
            <a:endParaRPr lang="en-IN" sz="2000" kern="0" dirty="0">
              <a:solidFill>
                <a:srgbClr val="000000"/>
              </a:solidFill>
            </a:endParaRPr>
          </a:p>
          <a:p>
            <a:pPr marL="914400" lvl="1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 smtClean="0">
                <a:solidFill>
                  <a:srgbClr val="000000"/>
                </a:solidFill>
              </a:rPr>
              <a:t>Colour Module</a:t>
            </a:r>
          </a:p>
          <a:p>
            <a:pPr marL="914400" lvl="1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>
                <a:solidFill>
                  <a:srgbClr val="000000"/>
                </a:solidFill>
              </a:rPr>
              <a:t>Word Formation Module</a:t>
            </a:r>
          </a:p>
          <a:p>
            <a:pPr marL="914400" lvl="1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endParaRPr lang="en-IN" sz="2400" kern="0" dirty="0">
              <a:solidFill>
                <a:srgbClr val="000000"/>
              </a:solidFill>
            </a:endParaRPr>
          </a:p>
          <a:p>
            <a:pPr lvl="1">
              <a:spcBef>
                <a:spcPts val="1200"/>
              </a:spcBef>
              <a:buClr>
                <a:srgbClr val="F20253"/>
              </a:buClr>
              <a:buSzPct val="90000"/>
            </a:pPr>
            <a:r>
              <a:rPr lang="en-IN" sz="2400" kern="0" dirty="0" smtClean="0">
                <a:solidFill>
                  <a:srgbClr val="000000"/>
                </a:solidFill>
              </a:rPr>
              <a:t/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351407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ysider-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717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What is the innovation involved in your project?</a:t>
            </a: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With this project, we aim to help the dyslexic kids overcome commonly faced issues and increase their learning curve.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Since, sometimes plain teaching methods can get boring, we have planned to bring in a fun twist to learning, by including engaging games and visual aids.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Each module has features, that aim to address common problems faced by dyslexic kids, while kindling </a:t>
            </a:r>
            <a:r>
              <a:rPr lang="en-US" sz="2400" dirty="0" smtClean="0">
                <a:solidFill>
                  <a:srgbClr val="000000"/>
                </a:solidFill>
              </a:rPr>
              <a:t>their </a:t>
            </a:r>
            <a:r>
              <a:rPr lang="en-US" sz="2400" dirty="0">
                <a:solidFill>
                  <a:srgbClr val="000000"/>
                </a:solidFill>
              </a:rPr>
              <a:t>creative </a:t>
            </a:r>
            <a:r>
              <a:rPr lang="en-US" sz="2400" dirty="0" smtClean="0">
                <a:solidFill>
                  <a:srgbClr val="000000"/>
                </a:solidFill>
              </a:rPr>
              <a:t>potential.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kern="0" dirty="0" smtClean="0">
                <a:solidFill>
                  <a:srgbClr val="000000"/>
                </a:solidFill>
              </a:rPr>
              <a:t>Each module is designed in an incremental fashion, such that each module is a level higher than the previous module. This makes it a smooth learning curve for the dyslexic kids.</a:t>
            </a:r>
            <a:r>
              <a:rPr lang="en-IN" sz="2400" kern="0" dirty="0" smtClean="0">
                <a:solidFill>
                  <a:srgbClr val="000000"/>
                </a:solidFill>
              </a:rPr>
              <a:t/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18874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0" y="527727"/>
            <a:ext cx="8924989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Are you satisfied with your work. If yes, why? If no, why</a:t>
            </a:r>
            <a:r>
              <a:rPr lang="en-US" sz="2400" b="1" dirty="0" smtClean="0">
                <a:solidFill>
                  <a:srgbClr val="2185C5"/>
                </a:solidFill>
              </a:rPr>
              <a:t>?</a:t>
            </a: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are satisfied with our work. We had done extensive research on the topic before starting on the project.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>
                <a:solidFill>
                  <a:srgbClr val="000000"/>
                </a:solidFill>
              </a:rPr>
              <a:t>As far as we have explored, </a:t>
            </a:r>
            <a:r>
              <a:rPr lang="en-IN" sz="2400" kern="0" dirty="0" smtClean="0">
                <a:solidFill>
                  <a:srgbClr val="000000"/>
                </a:solidFill>
              </a:rPr>
              <a:t>there </a:t>
            </a:r>
            <a:r>
              <a:rPr lang="en-IN" sz="2400" kern="0" dirty="0">
                <a:solidFill>
                  <a:srgbClr val="000000"/>
                </a:solidFill>
              </a:rPr>
              <a:t>are </a:t>
            </a:r>
            <a:r>
              <a:rPr lang="en-IN" sz="2400" kern="0" dirty="0" smtClean="0">
                <a:solidFill>
                  <a:srgbClr val="000000"/>
                </a:solidFill>
              </a:rPr>
              <a:t>various levels </a:t>
            </a:r>
            <a:r>
              <a:rPr lang="en-IN" sz="2400" kern="0" dirty="0">
                <a:solidFill>
                  <a:srgbClr val="000000"/>
                </a:solidFill>
              </a:rPr>
              <a:t>in which dyslexic kids commonly face issues in learning</a:t>
            </a:r>
            <a:r>
              <a:rPr lang="en-IN" sz="2400" kern="0" dirty="0" smtClean="0">
                <a:solidFill>
                  <a:srgbClr val="000000"/>
                </a:solidFill>
              </a:rPr>
              <a:t>. We have included them as modules in our project, aided with engaging audio visual aids.</a:t>
            </a:r>
            <a:endParaRPr lang="en-IN" sz="2400" kern="0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both worked together on all the modules. In spite of the various hurdles we faced while working on our project, we managed to successfully complete it.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12091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0" y="535819"/>
            <a:ext cx="9985047" cy="1430546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On 25</a:t>
            </a:r>
            <a:r>
              <a:rPr lang="en-US" sz="2400" b="1" dirty="0">
                <a:solidFill>
                  <a:srgbClr val="2185C5"/>
                </a:solidFill>
              </a:rPr>
              <a:t>, how will you evaluate your own work. Why?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would give our work a 22 out of 25. The reason for the score is same as what we had discussed earlier.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started working on our project pretty late, because we had to do extensive research on the topic.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But once we started, all the modules came together well. </a:t>
            </a:r>
            <a:r>
              <a:rPr lang="en-IN" sz="2400" kern="0" dirty="0">
                <a:solidFill>
                  <a:srgbClr val="000000"/>
                </a:solidFill>
              </a:rPr>
              <a:t>In spite of the various hurdles we faced while working on our project, we managed to successfully complete it.</a:t>
            </a:r>
            <a:br>
              <a:rPr lang="en-IN" sz="2400" kern="0" dirty="0">
                <a:solidFill>
                  <a:srgbClr val="000000"/>
                </a:solidFill>
              </a:rPr>
            </a:br>
            <a:r>
              <a:rPr lang="en-IN" sz="2400" kern="0" dirty="0" smtClean="0">
                <a:solidFill>
                  <a:srgbClr val="000000"/>
                </a:solidFill>
              </a:rPr>
              <a:t/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51272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495" y="1488594"/>
            <a:ext cx="8982000" cy="1546400"/>
          </a:xfrm>
        </p:spPr>
        <p:txBody>
          <a:bodyPr/>
          <a:lstStyle/>
          <a:p>
            <a:r>
              <a:rPr lang="en-IN" sz="6000" dirty="0" smtClean="0"/>
              <a:t>THE END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367044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rgbClr val="2185C5"/>
                </a:solidFill>
              </a:rPr>
              <a:t>Why have you chosen this project?</a:t>
            </a:r>
            <a:r>
              <a:rPr lang="en-IN" dirty="0">
                <a:solidFill>
                  <a:srgbClr val="000000"/>
                </a:solidFill>
              </a:rPr>
              <a:t/>
            </a:r>
            <a:br>
              <a:rPr lang="en-IN" dirty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kern="0" dirty="0">
                <a:solidFill>
                  <a:srgbClr val="000000"/>
                </a:solidFill>
              </a:rPr>
              <a:t>Dyslexia is a specific language disorder of neurobiological origin. The condition causes reading, writing and speaking issues amongst growing children</a:t>
            </a:r>
            <a:r>
              <a:rPr lang="en-US" sz="2400" kern="0" dirty="0" smtClean="0">
                <a:solidFill>
                  <a:srgbClr val="000000"/>
                </a:solidFill>
              </a:rPr>
              <a:t>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It </a:t>
            </a:r>
            <a:r>
              <a:rPr lang="en-US" sz="2400" dirty="0">
                <a:solidFill>
                  <a:srgbClr val="000000"/>
                </a:solidFill>
              </a:rPr>
              <a:t>can be corrected with strategies geared to the innate strengths shared by dyslexic </a:t>
            </a:r>
            <a:r>
              <a:rPr lang="en-US" sz="2400" dirty="0" smtClean="0">
                <a:solidFill>
                  <a:srgbClr val="000000"/>
                </a:solidFill>
              </a:rPr>
              <a:t>kids and individuals.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Through this project we aim to give engaging support to dyslexic kids.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</a:rPr>
              <a:t>With the help of appealing visual and textual aids, this application will help them improve their word recognition, vocabulary, spelling and decoding abilities.</a:t>
            </a:r>
            <a:r>
              <a:rPr lang="en-IN" sz="2800" kern="0" dirty="0" smtClean="0">
                <a:solidFill>
                  <a:srgbClr val="000000"/>
                </a:solidFill>
              </a:rPr>
              <a:t/>
            </a:r>
            <a:br>
              <a:rPr lang="en-IN" sz="2800" kern="0" dirty="0" smtClean="0">
                <a:solidFill>
                  <a:srgbClr val="000000"/>
                </a:solidFill>
              </a:rPr>
            </a:br>
            <a:endParaRPr lang="en-IN" sz="2800" kern="0" dirty="0"/>
          </a:p>
        </p:txBody>
      </p:sp>
    </p:spTree>
    <p:extLst>
      <p:ext uri="{BB962C8B-B14F-4D97-AF65-F5344CB8AC3E}">
        <p14:creationId xmlns:p14="http://schemas.microsoft.com/office/powerpoint/2010/main" val="274530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Is your project available elsewhere?</a:t>
            </a:r>
            <a:r>
              <a:rPr lang="en-IN" dirty="0">
                <a:solidFill>
                  <a:srgbClr val="000000"/>
                </a:solidFill>
              </a:rPr>
              <a:t/>
            </a:r>
            <a:br>
              <a:rPr lang="en-IN" dirty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On choosing this project, we began to search the internet for projects that have addressed the same condition.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But we couldn’t find any functional mobile or web application that gives a fun and engaging support for dyslexic kids, like how we had in mind.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Our project contains various modules, out of which some modules are inspired from existing games.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45740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Design of your project.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Our project is a web application called ‘Dysider’.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It contains 5 different modules created to address the common issues faced by dyslexic children.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The modules are phonics</a:t>
            </a:r>
            <a:r>
              <a:rPr lang="en-IN" sz="2400" kern="0" dirty="0" smtClean="0">
                <a:solidFill>
                  <a:srgbClr val="000000"/>
                </a:solidFill>
              </a:rPr>
              <a:t>, vowels, word formation, speech and colours</a:t>
            </a:r>
            <a:r>
              <a:rPr lang="en-IN" sz="2400" kern="0" dirty="0" smtClean="0">
                <a:solidFill>
                  <a:srgbClr val="000000"/>
                </a:solidFill>
              </a:rPr>
              <a:t>. </a:t>
            </a:r>
            <a:r>
              <a:rPr lang="en-IN" sz="2400" kern="0" dirty="0" smtClean="0">
                <a:solidFill>
                  <a:srgbClr val="000000"/>
                </a:solidFill>
              </a:rPr>
              <a:t>As far as we have explored, these are the levels in which dyslexic kids commonly face issues in learning.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</a:rPr>
              <a:t>With the help of appealing visual and textual </a:t>
            </a:r>
            <a:r>
              <a:rPr lang="en-US" sz="2400" dirty="0" smtClean="0">
                <a:solidFill>
                  <a:srgbClr val="000000"/>
                </a:solidFill>
              </a:rPr>
              <a:t>aids in each module, </a:t>
            </a:r>
            <a:r>
              <a:rPr lang="en-US" sz="2400" dirty="0">
                <a:solidFill>
                  <a:srgbClr val="000000"/>
                </a:solidFill>
              </a:rPr>
              <a:t>this application will help </a:t>
            </a:r>
            <a:r>
              <a:rPr lang="en-US" sz="2400" dirty="0" smtClean="0">
                <a:solidFill>
                  <a:srgbClr val="000000"/>
                </a:solidFill>
              </a:rPr>
              <a:t>the kids </a:t>
            </a:r>
            <a:r>
              <a:rPr lang="en-US" sz="2400" dirty="0">
                <a:solidFill>
                  <a:srgbClr val="000000"/>
                </a:solidFill>
              </a:rPr>
              <a:t>improve their word recognition, vocabulary, spelling and decoding abilities.</a:t>
            </a:r>
            <a:r>
              <a:rPr lang="en-IN" sz="2400" kern="0" dirty="0" smtClean="0">
                <a:solidFill>
                  <a:srgbClr val="000000"/>
                </a:solidFill>
              </a:rPr>
              <a:t/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46973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85920" y="1082620"/>
            <a:ext cx="11670062" cy="3725863"/>
            <a:chOff x="285920" y="751544"/>
            <a:chExt cx="11670062" cy="2738817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4" name="Rectangle 3"/>
            <p:cNvSpPr/>
            <p:nvPr/>
          </p:nvSpPr>
          <p:spPr>
            <a:xfrm>
              <a:off x="5118214" y="751544"/>
              <a:ext cx="1917812" cy="56779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Home Page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5118214" y="1837056"/>
              <a:ext cx="1917812" cy="56779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Dashboard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7578192" y="2922569"/>
              <a:ext cx="1917812" cy="56779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Speech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5118214" y="2922568"/>
              <a:ext cx="1917812" cy="56779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Words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45898" y="2922569"/>
              <a:ext cx="1917812" cy="56779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Vowels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85920" y="2922570"/>
              <a:ext cx="1917812" cy="56779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Phonics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038170" y="2922568"/>
              <a:ext cx="1917812" cy="56779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Colours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cxnSp>
          <p:nvCxnSpPr>
            <p:cNvPr id="14" name="Straight Arrow Connector 13"/>
            <p:cNvCxnSpPr>
              <a:stCxn id="4" idx="2"/>
              <a:endCxn id="5" idx="0"/>
            </p:cNvCxnSpPr>
            <p:nvPr/>
          </p:nvCxnSpPr>
          <p:spPr>
            <a:xfrm>
              <a:off x="6077120" y="1319335"/>
              <a:ext cx="0" cy="517721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6075773" y="2404847"/>
              <a:ext cx="0" cy="517721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1251571" y="2605635"/>
              <a:ext cx="0" cy="316932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3637373" y="2605635"/>
              <a:ext cx="0" cy="316932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8537098" y="2605635"/>
              <a:ext cx="0" cy="316932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10997076" y="2605635"/>
              <a:ext cx="0" cy="316932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1244826" y="2605635"/>
              <a:ext cx="9752250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4837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/>
          <p:cNvGrpSpPr/>
          <p:nvPr/>
        </p:nvGrpSpPr>
        <p:grpSpPr>
          <a:xfrm>
            <a:off x="804040" y="435634"/>
            <a:ext cx="9191297" cy="5819464"/>
            <a:chOff x="591206" y="475047"/>
            <a:chExt cx="9191297" cy="5819464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4" name="Rectangle 3"/>
            <p:cNvSpPr/>
            <p:nvPr/>
          </p:nvSpPr>
          <p:spPr>
            <a:xfrm>
              <a:off x="2130487" y="502563"/>
              <a:ext cx="1917812" cy="90845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Phonics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770803" y="993227"/>
              <a:ext cx="3011700" cy="417787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Find The Phonic Game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770802" y="475047"/>
              <a:ext cx="3011701" cy="41377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Phonic Wall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4048299" y="956788"/>
              <a:ext cx="1745529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5793828" y="685804"/>
              <a:ext cx="0" cy="516316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endCxn id="6" idx="1"/>
            </p:cNvCxnSpPr>
            <p:nvPr/>
          </p:nvCxnSpPr>
          <p:spPr>
            <a:xfrm>
              <a:off x="5793828" y="681932"/>
              <a:ext cx="976974" cy="1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5793828" y="1199667"/>
              <a:ext cx="976974" cy="1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/>
            <p:cNvSpPr/>
            <p:nvPr/>
          </p:nvSpPr>
          <p:spPr>
            <a:xfrm>
              <a:off x="2130487" y="5107862"/>
              <a:ext cx="1917812" cy="1186649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Colours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770803" y="5510627"/>
              <a:ext cx="3011700" cy="342943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RGB Game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770802" y="5085275"/>
              <a:ext cx="3011701" cy="339647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RGB Model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cxnSp>
          <p:nvCxnSpPr>
            <p:cNvPr id="28" name="Straight Connector 27"/>
            <p:cNvCxnSpPr/>
            <p:nvPr/>
          </p:nvCxnSpPr>
          <p:spPr>
            <a:xfrm>
              <a:off x="4048299" y="5680085"/>
              <a:ext cx="1745529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5793828" y="5258276"/>
              <a:ext cx="0" cy="423822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endCxn id="27" idx="1"/>
            </p:cNvCxnSpPr>
            <p:nvPr/>
          </p:nvCxnSpPr>
          <p:spPr>
            <a:xfrm>
              <a:off x="5793828" y="5255098"/>
              <a:ext cx="976974" cy="1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5793828" y="5680085"/>
              <a:ext cx="976974" cy="1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/>
            <p:cNvSpPr/>
            <p:nvPr/>
          </p:nvSpPr>
          <p:spPr>
            <a:xfrm>
              <a:off x="6770803" y="5951568"/>
              <a:ext cx="3011700" cy="342943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Cube Game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5793828" y="6108733"/>
              <a:ext cx="976974" cy="1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791443" y="5680085"/>
              <a:ext cx="0" cy="423822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/>
            <p:cNvSpPr/>
            <p:nvPr/>
          </p:nvSpPr>
          <p:spPr>
            <a:xfrm>
              <a:off x="2130487" y="1916618"/>
              <a:ext cx="1917812" cy="56779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Vowels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130487" y="2972837"/>
              <a:ext cx="1917812" cy="56779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Words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130487" y="4029056"/>
              <a:ext cx="1917812" cy="567791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Speech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>
            <a:xfrm>
              <a:off x="4048299" y="4295347"/>
              <a:ext cx="1745529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5793828" y="4295347"/>
              <a:ext cx="976974" cy="1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4048299" y="3246494"/>
              <a:ext cx="1745529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5793828" y="3246494"/>
              <a:ext cx="976974" cy="1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4048299" y="2210143"/>
              <a:ext cx="1745529" cy="0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5793828" y="2210143"/>
              <a:ext cx="976974" cy="1"/>
            </a:xfrm>
            <a:prstGeom prst="straightConnector1">
              <a:avLst/>
            </a:prstGeom>
            <a:grpFill/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6770801" y="1922099"/>
              <a:ext cx="3011701" cy="566497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Vowel Game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770801" y="2972837"/>
              <a:ext cx="3011701" cy="566497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Anagram Game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6770801" y="4029702"/>
              <a:ext cx="3011701" cy="566497"/>
            </a:xfrm>
            <a:prstGeom prst="rect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 smtClean="0">
                  <a:solidFill>
                    <a:srgbClr val="000000"/>
                  </a:solidFill>
                </a:rPr>
                <a:t>Speech Practice</a:t>
              </a:r>
              <a:endParaRPr lang="en-IN" b="1" dirty="0">
                <a:solidFill>
                  <a:srgbClr val="000000"/>
                </a:solidFill>
              </a:endParaRPr>
            </a:p>
          </p:txBody>
        </p:sp>
        <p:grpSp>
          <p:nvGrpSpPr>
            <p:cNvPr id="67" name="Group 66"/>
            <p:cNvGrpSpPr/>
            <p:nvPr/>
          </p:nvGrpSpPr>
          <p:grpSpPr>
            <a:xfrm>
              <a:off x="591206" y="951845"/>
              <a:ext cx="1544777" cy="4749848"/>
              <a:chOff x="195194" y="951845"/>
              <a:chExt cx="1940790" cy="4749848"/>
            </a:xfrm>
            <a:grpFill/>
          </p:grpSpPr>
          <p:cxnSp>
            <p:nvCxnSpPr>
              <p:cNvPr id="50" name="Straight Connector 49"/>
              <p:cNvCxnSpPr/>
              <p:nvPr/>
            </p:nvCxnSpPr>
            <p:spPr>
              <a:xfrm>
                <a:off x="195194" y="3259020"/>
                <a:ext cx="935342" cy="0"/>
              </a:xfrm>
              <a:prstGeom prst="line">
                <a:avLst/>
              </a:prstGeom>
              <a:grpFill/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 flipH="1">
                <a:off x="1130536" y="951845"/>
                <a:ext cx="15541" cy="4749341"/>
              </a:xfrm>
              <a:prstGeom prst="line">
                <a:avLst/>
              </a:prstGeom>
              <a:grpFill/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>
                <a:off x="1146077" y="2210143"/>
                <a:ext cx="976974" cy="1"/>
              </a:xfrm>
              <a:prstGeom prst="straightConnector1">
                <a:avLst/>
              </a:prstGeom>
              <a:grpFill/>
              <a:ln>
                <a:solidFill>
                  <a:srgbClr val="0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/>
              <p:cNvCxnSpPr/>
              <p:nvPr/>
            </p:nvCxnSpPr>
            <p:spPr>
              <a:xfrm>
                <a:off x="1146077" y="3257006"/>
                <a:ext cx="976974" cy="1"/>
              </a:xfrm>
              <a:prstGeom prst="straightConnector1">
                <a:avLst/>
              </a:prstGeom>
              <a:grpFill/>
              <a:ln>
                <a:solidFill>
                  <a:srgbClr val="0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/>
              <p:cNvCxnSpPr/>
              <p:nvPr/>
            </p:nvCxnSpPr>
            <p:spPr>
              <a:xfrm>
                <a:off x="1146077" y="956787"/>
                <a:ext cx="976974" cy="1"/>
              </a:xfrm>
              <a:prstGeom prst="straightConnector1">
                <a:avLst/>
              </a:prstGeom>
              <a:grpFill/>
              <a:ln>
                <a:solidFill>
                  <a:srgbClr val="0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/>
              <p:cNvCxnSpPr/>
              <p:nvPr/>
            </p:nvCxnSpPr>
            <p:spPr>
              <a:xfrm>
                <a:off x="1159010" y="4312950"/>
                <a:ext cx="976974" cy="1"/>
              </a:xfrm>
              <a:prstGeom prst="straightConnector1">
                <a:avLst/>
              </a:prstGeom>
              <a:grpFill/>
              <a:ln>
                <a:solidFill>
                  <a:srgbClr val="0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1138194" y="5701692"/>
                <a:ext cx="976974" cy="1"/>
              </a:xfrm>
              <a:prstGeom prst="straightConnector1">
                <a:avLst/>
              </a:prstGeom>
              <a:grpFill/>
              <a:ln>
                <a:solidFill>
                  <a:srgbClr val="0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816201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82"/>
          <p:cNvGrpSpPr/>
          <p:nvPr/>
        </p:nvGrpSpPr>
        <p:grpSpPr>
          <a:xfrm>
            <a:off x="1499437" y="543396"/>
            <a:ext cx="9723620" cy="5641574"/>
            <a:chOff x="1066301" y="-322878"/>
            <a:chExt cx="9158188" cy="10681720"/>
          </a:xfrm>
        </p:grpSpPr>
        <p:grpSp>
          <p:nvGrpSpPr>
            <p:cNvPr id="78" name="Group 77"/>
            <p:cNvGrpSpPr/>
            <p:nvPr/>
          </p:nvGrpSpPr>
          <p:grpSpPr>
            <a:xfrm>
              <a:off x="1066301" y="-322878"/>
              <a:ext cx="9158188" cy="10681720"/>
              <a:chOff x="1066301" y="-322878"/>
              <a:chExt cx="9158188" cy="10681720"/>
            </a:xfrm>
          </p:grpSpPr>
          <p:grpSp>
            <p:nvGrpSpPr>
              <p:cNvPr id="75" name="Group 74"/>
              <p:cNvGrpSpPr/>
              <p:nvPr/>
            </p:nvGrpSpPr>
            <p:grpSpPr>
              <a:xfrm>
                <a:off x="1066301" y="1257193"/>
                <a:ext cx="9158188" cy="9101649"/>
                <a:chOff x="873795" y="-1139498"/>
                <a:chExt cx="9158188" cy="9101649"/>
              </a:xfrm>
            </p:grpSpPr>
            <p:grpSp>
              <p:nvGrpSpPr>
                <p:cNvPr id="62" name="Group 61"/>
                <p:cNvGrpSpPr/>
                <p:nvPr/>
              </p:nvGrpSpPr>
              <p:grpSpPr>
                <a:xfrm>
                  <a:off x="1953928" y="1540042"/>
                  <a:ext cx="8078055" cy="6422109"/>
                  <a:chOff x="1761423" y="96253"/>
                  <a:chExt cx="8078055" cy="6422109"/>
                </a:xfrm>
              </p:grpSpPr>
              <p:grpSp>
                <p:nvGrpSpPr>
                  <p:cNvPr id="50" name="Group 49"/>
                  <p:cNvGrpSpPr/>
                  <p:nvPr/>
                </p:nvGrpSpPr>
                <p:grpSpPr>
                  <a:xfrm>
                    <a:off x="1761423" y="96253"/>
                    <a:ext cx="3641657" cy="5931980"/>
                    <a:chOff x="1761423" y="96253"/>
                    <a:chExt cx="3641657" cy="5931980"/>
                  </a:xfrm>
                  <a:solidFill>
                    <a:schemeClr val="accent2">
                      <a:lumMod val="20000"/>
                      <a:lumOff val="80000"/>
                    </a:schemeClr>
                  </a:solidFill>
                </p:grpSpPr>
                <p:grpSp>
                  <p:nvGrpSpPr>
                    <p:cNvPr id="35" name="Group 34"/>
                    <p:cNvGrpSpPr/>
                    <p:nvPr/>
                  </p:nvGrpSpPr>
                  <p:grpSpPr>
                    <a:xfrm>
                      <a:off x="1761423" y="96253"/>
                      <a:ext cx="1469797" cy="5473856"/>
                      <a:chOff x="1140778" y="39413"/>
                      <a:chExt cx="995206" cy="5473856"/>
                    </a:xfrm>
                    <a:grpFill/>
                  </p:grpSpPr>
                  <p:cxnSp>
                    <p:nvCxnSpPr>
                      <p:cNvPr id="37" name="Straight Connector 36"/>
                      <p:cNvCxnSpPr/>
                      <p:nvPr/>
                    </p:nvCxnSpPr>
                    <p:spPr>
                      <a:xfrm flipH="1">
                        <a:off x="1140778" y="39413"/>
                        <a:ext cx="10660" cy="5473855"/>
                      </a:xfrm>
                      <a:prstGeom prst="line">
                        <a:avLst/>
                      </a:prstGeom>
                      <a:grpFill/>
                      <a:ln>
                        <a:solidFill>
                          <a:srgbClr val="00000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" name="Straight Arrow Connector 37"/>
                      <p:cNvCxnSpPr/>
                      <p:nvPr/>
                    </p:nvCxnSpPr>
                    <p:spPr>
                      <a:xfrm>
                        <a:off x="1146916" y="2092459"/>
                        <a:ext cx="976974" cy="1"/>
                      </a:xfrm>
                      <a:prstGeom prst="straightConnector1">
                        <a:avLst/>
                      </a:prstGeom>
                      <a:grpFill/>
                      <a:ln>
                        <a:solidFill>
                          <a:srgbClr val="000000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" name="Straight Arrow Connector 38"/>
                      <p:cNvCxnSpPr/>
                      <p:nvPr/>
                    </p:nvCxnSpPr>
                    <p:spPr>
                      <a:xfrm>
                        <a:off x="1146077" y="3257006"/>
                        <a:ext cx="976974" cy="1"/>
                      </a:xfrm>
                      <a:prstGeom prst="straightConnector1">
                        <a:avLst/>
                      </a:prstGeom>
                      <a:grpFill/>
                      <a:ln>
                        <a:solidFill>
                          <a:srgbClr val="000000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0" name="Straight Arrow Connector 39"/>
                      <p:cNvCxnSpPr/>
                      <p:nvPr/>
                    </p:nvCxnSpPr>
                    <p:spPr>
                      <a:xfrm>
                        <a:off x="1146077" y="956787"/>
                        <a:ext cx="976974" cy="1"/>
                      </a:xfrm>
                      <a:prstGeom prst="straightConnector1">
                        <a:avLst/>
                      </a:prstGeom>
                      <a:grpFill/>
                      <a:ln>
                        <a:solidFill>
                          <a:srgbClr val="000000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1" name="Straight Arrow Connector 40"/>
                      <p:cNvCxnSpPr/>
                      <p:nvPr/>
                    </p:nvCxnSpPr>
                    <p:spPr>
                      <a:xfrm>
                        <a:off x="1159010" y="4380325"/>
                        <a:ext cx="976974" cy="1"/>
                      </a:xfrm>
                      <a:prstGeom prst="straightConnector1">
                        <a:avLst/>
                      </a:prstGeom>
                      <a:grpFill/>
                      <a:ln>
                        <a:solidFill>
                          <a:srgbClr val="000000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2" name="Straight Arrow Connector 41"/>
                      <p:cNvCxnSpPr/>
                      <p:nvPr/>
                    </p:nvCxnSpPr>
                    <p:spPr>
                      <a:xfrm>
                        <a:off x="1140778" y="5513268"/>
                        <a:ext cx="976974" cy="1"/>
                      </a:xfrm>
                      <a:prstGeom prst="straightConnector1">
                        <a:avLst/>
                      </a:prstGeom>
                      <a:grpFill/>
                      <a:ln>
                        <a:solidFill>
                          <a:srgbClr val="000000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8" name="Group 47"/>
                    <p:cNvGrpSpPr/>
                    <p:nvPr/>
                  </p:nvGrpSpPr>
                  <p:grpSpPr>
                    <a:xfrm>
                      <a:off x="3225029" y="559403"/>
                      <a:ext cx="2178051" cy="5468830"/>
                      <a:chOff x="2343321" y="463150"/>
                      <a:chExt cx="1933602" cy="5468830"/>
                    </a:xfrm>
                    <a:grpFill/>
                  </p:grpSpPr>
                  <p:sp>
                    <p:nvSpPr>
                      <p:cNvPr id="6" name="Rectangle 5"/>
                      <p:cNvSpPr/>
                      <p:nvPr/>
                    </p:nvSpPr>
                    <p:spPr>
                      <a:xfrm>
                        <a:off x="2343321" y="463150"/>
                        <a:ext cx="1917812" cy="908451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rgbClr val="00000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IN" dirty="0" smtClean="0">
                            <a:solidFill>
                              <a:srgbClr val="000000"/>
                            </a:solidFill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a:t>Phonics</a:t>
                        </a:r>
                        <a:endParaRPr lang="en-IN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  <p:sp>
                    <p:nvSpPr>
                      <p:cNvPr id="23" name="Rectangle 22"/>
                      <p:cNvSpPr/>
                      <p:nvPr/>
                    </p:nvSpPr>
                    <p:spPr>
                      <a:xfrm>
                        <a:off x="2343321" y="1593231"/>
                        <a:ext cx="1917812" cy="908451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rgbClr val="00000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IN" dirty="0" smtClean="0">
                            <a:solidFill>
                              <a:srgbClr val="000000"/>
                            </a:solidFill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a:t>Vowels</a:t>
                        </a:r>
                        <a:endParaRPr lang="en-IN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  <p:sp>
                    <p:nvSpPr>
                      <p:cNvPr id="24" name="Rectangle 23"/>
                      <p:cNvSpPr/>
                      <p:nvPr/>
                    </p:nvSpPr>
                    <p:spPr>
                      <a:xfrm>
                        <a:off x="2348817" y="2742754"/>
                        <a:ext cx="1917812" cy="908451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rgbClr val="00000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IN" dirty="0" smtClean="0">
                            <a:solidFill>
                              <a:srgbClr val="000000"/>
                            </a:solidFill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a:t>Speech</a:t>
                        </a:r>
                        <a:endParaRPr lang="en-IN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  <p:sp>
                    <p:nvSpPr>
                      <p:cNvPr id="43" name="Rectangle 42"/>
                      <p:cNvSpPr/>
                      <p:nvPr/>
                    </p:nvSpPr>
                    <p:spPr>
                      <a:xfrm>
                        <a:off x="2359111" y="3893448"/>
                        <a:ext cx="1917812" cy="908451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rgbClr val="00000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IN" dirty="0" smtClean="0">
                            <a:solidFill>
                              <a:srgbClr val="000000"/>
                            </a:solidFill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a:t>Words</a:t>
                        </a:r>
                        <a:endParaRPr lang="en-IN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  <p:sp>
                    <p:nvSpPr>
                      <p:cNvPr id="44" name="Rectangle 43"/>
                      <p:cNvSpPr/>
                      <p:nvPr/>
                    </p:nvSpPr>
                    <p:spPr>
                      <a:xfrm>
                        <a:off x="2348817" y="5023529"/>
                        <a:ext cx="1917812" cy="908451"/>
                      </a:xfrm>
                      <a:prstGeom prst="rect">
                        <a:avLst/>
                      </a:prstGeom>
                      <a:grpFill/>
                      <a:ln>
                        <a:solidFill>
                          <a:srgbClr val="00000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IN" dirty="0" smtClean="0">
                            <a:solidFill>
                              <a:srgbClr val="000000"/>
                            </a:solidFill>
                            <a:latin typeface="Calibri" panose="020F0502020204030204" pitchFamily="34" charset="0"/>
                            <a:cs typeface="Calibri" panose="020F0502020204030204" pitchFamily="34" charset="0"/>
                          </a:rPr>
                          <a:t>Colours</a:t>
                        </a:r>
                        <a:endParaRPr lang="en-IN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</p:grpSp>
              <p:sp>
                <p:nvSpPr>
                  <p:cNvPr id="52" name="Oval 51"/>
                  <p:cNvSpPr/>
                  <p:nvPr/>
                </p:nvSpPr>
                <p:spPr>
                  <a:xfrm>
                    <a:off x="2264828" y="457700"/>
                    <a:ext cx="436060" cy="413887"/>
                  </a:xfrm>
                  <a:prstGeom prst="ellipse">
                    <a:avLst/>
                  </a:prstGeom>
                  <a:solidFill>
                    <a:schemeClr val="tx2"/>
                  </a:solidFill>
                  <a:ln w="12700"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sz="1600" dirty="0" smtClean="0">
                        <a:solidFill>
                          <a:srgbClr val="000000"/>
                        </a:solidFill>
                      </a:rPr>
                      <a:t>1</a:t>
                    </a:r>
                    <a:endParaRPr lang="en-IN" sz="1600" dirty="0">
                      <a:solidFill>
                        <a:srgbClr val="000000"/>
                      </a:solidFill>
                    </a:endParaRPr>
                  </a:p>
                </p:txBody>
              </p:sp>
              <p:sp>
                <p:nvSpPr>
                  <p:cNvPr id="53" name="Oval 52"/>
                  <p:cNvSpPr/>
                  <p:nvPr/>
                </p:nvSpPr>
                <p:spPr>
                  <a:xfrm>
                    <a:off x="2264828" y="1601632"/>
                    <a:ext cx="436060" cy="413887"/>
                  </a:xfrm>
                  <a:prstGeom prst="ellipse">
                    <a:avLst/>
                  </a:prstGeom>
                  <a:solidFill>
                    <a:schemeClr val="tx2"/>
                  </a:solidFill>
                  <a:ln w="12700"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sz="1600" dirty="0">
                        <a:solidFill>
                          <a:srgbClr val="000000"/>
                        </a:solidFill>
                      </a:rPr>
                      <a:t>2</a:t>
                    </a:r>
                    <a:endParaRPr lang="en-IN" sz="1600" dirty="0">
                      <a:solidFill>
                        <a:srgbClr val="000000"/>
                      </a:solidFill>
                    </a:endParaRPr>
                  </a:p>
                </p:txBody>
              </p:sp>
              <p:sp>
                <p:nvSpPr>
                  <p:cNvPr id="54" name="Oval 53"/>
                  <p:cNvSpPr/>
                  <p:nvPr/>
                </p:nvSpPr>
                <p:spPr>
                  <a:xfrm>
                    <a:off x="2264828" y="2737551"/>
                    <a:ext cx="436060" cy="413887"/>
                  </a:xfrm>
                  <a:prstGeom prst="ellipse">
                    <a:avLst/>
                  </a:prstGeom>
                  <a:solidFill>
                    <a:schemeClr val="tx2"/>
                  </a:solidFill>
                  <a:ln w="12700"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sz="1600" dirty="0">
                        <a:solidFill>
                          <a:srgbClr val="000000"/>
                        </a:solidFill>
                      </a:rPr>
                      <a:t>3</a:t>
                    </a:r>
                    <a:endParaRPr lang="en-IN" sz="1600" dirty="0">
                      <a:solidFill>
                        <a:srgbClr val="000000"/>
                      </a:solidFill>
                    </a:endParaRPr>
                  </a:p>
                </p:txBody>
              </p:sp>
              <p:sp>
                <p:nvSpPr>
                  <p:cNvPr id="55" name="Oval 54"/>
                  <p:cNvSpPr/>
                  <p:nvPr/>
                </p:nvSpPr>
                <p:spPr>
                  <a:xfrm>
                    <a:off x="2264828" y="3854749"/>
                    <a:ext cx="436060" cy="413887"/>
                  </a:xfrm>
                  <a:prstGeom prst="ellipse">
                    <a:avLst/>
                  </a:prstGeom>
                  <a:solidFill>
                    <a:schemeClr val="tx2"/>
                  </a:solidFill>
                  <a:ln w="12700"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sz="1600" dirty="0">
                        <a:solidFill>
                          <a:srgbClr val="000000"/>
                        </a:solidFill>
                      </a:rPr>
                      <a:t>4</a:t>
                    </a:r>
                    <a:endParaRPr lang="en-IN" sz="1600" dirty="0">
                      <a:solidFill>
                        <a:srgbClr val="000000"/>
                      </a:solidFill>
                    </a:endParaRPr>
                  </a:p>
                </p:txBody>
              </p:sp>
              <p:sp>
                <p:nvSpPr>
                  <p:cNvPr id="56" name="Oval 55"/>
                  <p:cNvSpPr/>
                  <p:nvPr/>
                </p:nvSpPr>
                <p:spPr>
                  <a:xfrm>
                    <a:off x="2272700" y="4992394"/>
                    <a:ext cx="436060" cy="413887"/>
                  </a:xfrm>
                  <a:prstGeom prst="ellipse">
                    <a:avLst/>
                  </a:prstGeom>
                  <a:solidFill>
                    <a:schemeClr val="tx2"/>
                  </a:solidFill>
                  <a:ln w="12700"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sz="1600" dirty="0">
                        <a:solidFill>
                          <a:srgbClr val="000000"/>
                        </a:solidFill>
                      </a:rPr>
                      <a:t>5</a:t>
                    </a:r>
                    <a:endParaRPr lang="en-IN" sz="1600" dirty="0">
                      <a:solidFill>
                        <a:srgbClr val="000000"/>
                      </a:solidFill>
                    </a:endParaRPr>
                  </a:p>
                </p:txBody>
              </p:sp>
              <p:sp>
                <p:nvSpPr>
                  <p:cNvPr id="57" name="TextBox 56"/>
                  <p:cNvSpPr txBox="1"/>
                  <p:nvPr/>
                </p:nvSpPr>
                <p:spPr>
                  <a:xfrm>
                    <a:off x="5486400" y="559404"/>
                    <a:ext cx="3801978" cy="99066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285750" indent="-285750">
                      <a:buSzPct val="120000"/>
                      <a:buFont typeface="Wingdings" panose="05000000000000000000" pitchFamily="2" charset="2"/>
                      <a:buChar char="§"/>
                    </a:pPr>
                    <a:r>
                      <a:rPr lang="en-IN" sz="1400" dirty="0" smtClean="0">
                        <a:solidFill>
                          <a:srgbClr val="000000"/>
                        </a:solidFill>
                      </a:rPr>
                      <a:t>Kids will begin by learning the phonics of the English Alphabet.</a:t>
                    </a:r>
                  </a:p>
                </p:txBody>
              </p:sp>
              <p:sp>
                <p:nvSpPr>
                  <p:cNvPr id="58" name="TextBox 57"/>
                  <p:cNvSpPr txBox="1"/>
                  <p:nvPr/>
                </p:nvSpPr>
                <p:spPr>
                  <a:xfrm>
                    <a:off x="5486400" y="1689485"/>
                    <a:ext cx="3801978" cy="99066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285750" indent="-285750">
                      <a:buSzPct val="120000"/>
                      <a:buFont typeface="Wingdings" panose="05000000000000000000" pitchFamily="2" charset="2"/>
                      <a:buChar char="§"/>
                    </a:pPr>
                    <a:r>
                      <a:rPr lang="en-IN" sz="1400" dirty="0" smtClean="0">
                        <a:solidFill>
                          <a:srgbClr val="000000"/>
                        </a:solidFill>
                      </a:rPr>
                      <a:t>Next, they will learn vowels and how to use them in common words.</a:t>
                    </a:r>
                  </a:p>
                </p:txBody>
              </p:sp>
              <p:sp>
                <p:nvSpPr>
                  <p:cNvPr id="59" name="TextBox 58"/>
                  <p:cNvSpPr txBox="1"/>
                  <p:nvPr/>
                </p:nvSpPr>
                <p:spPr>
                  <a:xfrm>
                    <a:off x="5486400" y="2819565"/>
                    <a:ext cx="4153636" cy="99066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285750" indent="-285750">
                      <a:buSzPct val="120000"/>
                      <a:buFont typeface="Wingdings" panose="05000000000000000000" pitchFamily="2" charset="2"/>
                      <a:buChar char="§"/>
                    </a:pPr>
                    <a:r>
                      <a:rPr lang="en-IN" sz="1400" dirty="0" smtClean="0">
                        <a:solidFill>
                          <a:srgbClr val="000000"/>
                        </a:solidFill>
                      </a:rPr>
                      <a:t>With  ample knowledge on phonics and vowels, kids can learn and spell words out loud.</a:t>
                    </a:r>
                  </a:p>
                </p:txBody>
              </p:sp>
              <p:sp>
                <p:nvSpPr>
                  <p:cNvPr id="60" name="TextBox 59"/>
                  <p:cNvSpPr txBox="1"/>
                  <p:nvPr/>
                </p:nvSpPr>
                <p:spPr>
                  <a:xfrm>
                    <a:off x="5486400" y="3976248"/>
                    <a:ext cx="4280554" cy="99066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285750" indent="-285750">
                      <a:buSzPct val="120000"/>
                      <a:buFont typeface="Wingdings" panose="05000000000000000000" pitchFamily="2" charset="2"/>
                      <a:buChar char="§"/>
                    </a:pPr>
                    <a:r>
                      <a:rPr lang="en-IN" sz="1400" dirty="0" smtClean="0">
                        <a:solidFill>
                          <a:srgbClr val="000000"/>
                        </a:solidFill>
                      </a:rPr>
                      <a:t>Now, the kids can try forming simple words, using the knowledge gained from previous modules.</a:t>
                    </a:r>
                  </a:p>
                </p:txBody>
              </p:sp>
              <p:sp>
                <p:nvSpPr>
                  <p:cNvPr id="61" name="TextBox 60"/>
                  <p:cNvSpPr txBox="1"/>
                  <p:nvPr/>
                </p:nvSpPr>
                <p:spPr>
                  <a:xfrm>
                    <a:off x="5486400" y="5119780"/>
                    <a:ext cx="4353078" cy="139858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285750" indent="-285750">
                      <a:buSzPct val="120000"/>
                      <a:buFont typeface="Wingdings" panose="05000000000000000000" pitchFamily="2" charset="2"/>
                      <a:buChar char="§"/>
                    </a:pPr>
                    <a:r>
                      <a:rPr lang="en-IN" sz="1400" dirty="0" smtClean="0">
                        <a:solidFill>
                          <a:srgbClr val="000000"/>
                        </a:solidFill>
                      </a:rPr>
                      <a:t>Having learnt to form words, they will be taught to match colours to their words. Here, kids also get to learn the RGB colour model from practice.</a:t>
                    </a:r>
                  </a:p>
                </p:txBody>
              </p:sp>
            </p:grpSp>
            <p:sp>
              <p:nvSpPr>
                <p:cNvPr id="63" name="Rectangle 62"/>
                <p:cNvSpPr/>
                <p:nvPr/>
              </p:nvSpPr>
              <p:spPr>
                <a:xfrm>
                  <a:off x="894113" y="627130"/>
                  <a:ext cx="2160265" cy="908451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dirty="0" smtClean="0">
                      <a:solidFill>
                        <a:srgbClr val="000000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Dashboard Page</a:t>
                  </a:r>
                  <a:endParaRPr lang="en-IN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>
                  <a:off x="873795" y="-1139498"/>
                  <a:ext cx="2160265" cy="908451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dirty="0" smtClean="0">
                      <a:solidFill>
                        <a:srgbClr val="000000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Home Page</a:t>
                  </a:r>
                  <a:endParaRPr lang="en-IN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cxnSp>
              <p:nvCxnSpPr>
                <p:cNvPr id="67" name="Straight Arrow Connector 66"/>
                <p:cNvCxnSpPr/>
                <p:nvPr/>
              </p:nvCxnSpPr>
              <p:spPr>
                <a:xfrm>
                  <a:off x="1953928" y="-217663"/>
                  <a:ext cx="0" cy="844793"/>
                </a:xfrm>
                <a:prstGeom prst="straightConnector1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rgbClr val="0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6" name="Oval 75"/>
              <p:cNvSpPr/>
              <p:nvPr/>
            </p:nvSpPr>
            <p:spPr>
              <a:xfrm>
                <a:off x="1298033" y="-322878"/>
                <a:ext cx="1616585" cy="721894"/>
              </a:xfrm>
              <a:prstGeom prst="ellipse">
                <a:avLst/>
              </a:prstGeom>
              <a:solidFill>
                <a:schemeClr val="tx2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 smtClean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User</a:t>
                </a:r>
                <a:endParaRPr lang="en-IN" sz="16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2106326" y="412400"/>
                <a:ext cx="0" cy="844793"/>
              </a:xfrm>
              <a:prstGeom prst="straightConnector1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Elbow Connector 79"/>
            <p:cNvCxnSpPr>
              <a:stCxn id="76" idx="2"/>
              <a:endCxn id="63" idx="1"/>
            </p:cNvCxnSpPr>
            <p:nvPr/>
          </p:nvCxnSpPr>
          <p:spPr>
            <a:xfrm rot="10800000" flipV="1">
              <a:off x="1086619" y="38069"/>
              <a:ext cx="211414" cy="3439978"/>
            </a:xfrm>
            <a:prstGeom prst="bentConnector3">
              <a:avLst>
                <a:gd name="adj1" fmla="val 367477"/>
              </a:avLst>
            </a:prstGeom>
            <a:ln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576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Algorithms (if any)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No, we don’t have any algorithm implementation in our project.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367230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What is the portion you have completed so far</a:t>
            </a:r>
            <a:r>
              <a:rPr lang="en-US" sz="2400" b="1" dirty="0" smtClean="0">
                <a:solidFill>
                  <a:srgbClr val="2185C5"/>
                </a:solidFill>
              </a:rPr>
              <a:t>? What is the role of each member?</a:t>
            </a: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have completed the project. We had some minor UI changes to be done. It was done right away.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>
                <a:solidFill>
                  <a:srgbClr val="000000"/>
                </a:solidFill>
              </a:rPr>
              <a:t>Since our project contains various modules, we have divided the work involved in developing each module amongst ourselves.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>
                <a:solidFill>
                  <a:srgbClr val="000000"/>
                </a:solidFill>
              </a:rPr>
              <a:t>Subhadharshini, has completed the entire website design. She has </a:t>
            </a:r>
            <a:r>
              <a:rPr lang="en-IN" sz="2400" kern="0" dirty="0" smtClean="0">
                <a:solidFill>
                  <a:srgbClr val="000000"/>
                </a:solidFill>
              </a:rPr>
              <a:t>worked on the speech module, vowel module and has helped with the word formation module.</a:t>
            </a:r>
            <a:endParaRPr lang="en-IN" sz="2400" kern="0" dirty="0">
              <a:solidFill>
                <a:srgbClr val="000000"/>
              </a:solidFill>
            </a:endParaRP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>
                <a:solidFill>
                  <a:srgbClr val="000000"/>
                </a:solidFill>
              </a:rPr>
              <a:t>Vishalini, has worked on the </a:t>
            </a:r>
            <a:r>
              <a:rPr lang="en-IN" sz="2400" kern="0" dirty="0" smtClean="0">
                <a:solidFill>
                  <a:srgbClr val="000000"/>
                </a:solidFill>
              </a:rPr>
              <a:t>phonic wall module, colour module and has also contributed to the anagram game of the word formation module.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78425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680</TotalTime>
  <Words>886</Words>
  <Application>Microsoft Office PowerPoint</Application>
  <PresentationFormat>Widescreen</PresentationFormat>
  <Paragraphs>87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Lato</vt:lpstr>
      <vt:lpstr>Raleway</vt:lpstr>
      <vt:lpstr>Wingdings</vt:lpstr>
      <vt:lpstr>Antonio template</vt:lpstr>
      <vt:lpstr>DYSIDER (Dyslexia Aider)</vt:lpstr>
      <vt:lpstr>Why have you chosen this project? </vt:lpstr>
      <vt:lpstr>Is your project available elsewhere? </vt:lpstr>
      <vt:lpstr>Design of your project. </vt:lpstr>
      <vt:lpstr>PowerPoint Presentation</vt:lpstr>
      <vt:lpstr>PowerPoint Presentation</vt:lpstr>
      <vt:lpstr>PowerPoint Presentation</vt:lpstr>
      <vt:lpstr>Algorithms (if any) </vt:lpstr>
      <vt:lpstr>What is the portion you have completed so far? What is the role of each member?</vt:lpstr>
      <vt:lpstr>What is the role of each member?</vt:lpstr>
      <vt:lpstr>PowerPoint Presentation</vt:lpstr>
      <vt:lpstr>What is the innovation involved in your project?</vt:lpstr>
      <vt:lpstr>Are you satisfied with your work. If yes, why? If no, why?</vt:lpstr>
      <vt:lpstr>On 25, how will you evaluate your own work. Why? </vt:lpstr>
      <vt:lpstr>THE 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DYSIDER</dc:title>
  <dc:creator>Subi K</dc:creator>
  <cp:lastModifiedBy>Subi K</cp:lastModifiedBy>
  <cp:revision>37</cp:revision>
  <dcterms:created xsi:type="dcterms:W3CDTF">2021-04-24T13:47:58Z</dcterms:created>
  <dcterms:modified xsi:type="dcterms:W3CDTF">2021-05-28T16:23:04Z</dcterms:modified>
</cp:coreProperties>
</file>

<file path=docProps/thumbnail.jpeg>
</file>